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4" r:id="rId3"/>
    <p:sldId id="305" r:id="rId4"/>
    <p:sldId id="302" r:id="rId5"/>
    <p:sldId id="303" r:id="rId6"/>
    <p:sldId id="307" r:id="rId7"/>
    <p:sldId id="308" r:id="rId8"/>
    <p:sldId id="306" r:id="rId9"/>
    <p:sldId id="315" r:id="rId10"/>
    <p:sldId id="309" r:id="rId11"/>
    <p:sldId id="316" r:id="rId12"/>
    <p:sldId id="317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Users\Александр\Desktop\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9833" y="-831283"/>
            <a:ext cx="7329053" cy="7329053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290937" y="3627408"/>
            <a:ext cx="2142427" cy="501202"/>
          </a:xfrm>
        </p:spPr>
        <p:txBody>
          <a:bodyPr>
            <a:normAutofit/>
          </a:bodyPr>
          <a:lstStyle/>
          <a:p>
            <a:pPr algn="ctr"/>
            <a:r>
              <a:rPr lang="en-US" sz="2400" cap="none" dirty="0" smtClean="0">
                <a:latin typeface="Segoe UI Semibold" pitchFamily="34" charset="0"/>
              </a:rPr>
              <a:t>psylogia.ru</a:t>
            </a:r>
            <a:endParaRPr lang="ru-RU" sz="2400" cap="none" dirty="0">
              <a:latin typeface="Segoe UI Semi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3406" y="5181617"/>
            <a:ext cx="5957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itchFamily="34" charset="0"/>
              </a:rPr>
              <a:t>АЛЕКСАНДР ГАЛИЧ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Segoe UI Semibold" pitchFamily="34" charset="0"/>
              </a:rPr>
              <a:t>начальник отдела по педагогическому сопровождению</a:t>
            </a:r>
            <a:endParaRPr lang="ru-RU" dirty="0">
              <a:solidFill>
                <a:schemeClr val="bg1"/>
              </a:solidFill>
              <a:latin typeface="Segoe UI Semibold" pitchFamily="34" charset="0"/>
            </a:endParaRPr>
          </a:p>
        </p:txBody>
      </p:sp>
      <p:pic>
        <p:nvPicPr>
          <p:cNvPr id="1026" name="Picture 2" descr="C:\Users\Александр\Desktop\logo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88706" y="386825"/>
            <a:ext cx="590644" cy="7139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76093" y="2105830"/>
            <a:ext cx="4724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Segoe UI Semibold" pitchFamily="34" charset="0"/>
              </a:rPr>
              <a:t>Организация деятельности психолого-педагогического консилиума образовательной организации</a:t>
            </a:r>
            <a:endParaRPr lang="ru-RU" sz="2400" dirty="0">
              <a:solidFill>
                <a:schemeClr val="bg1"/>
              </a:solidFill>
              <a:latin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5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2.8.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573350"/>
            <a:ext cx="8825659" cy="101253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При направлении обучающегося на ПМПК оформляется </a:t>
            </a:r>
            <a:r>
              <a:rPr lang="ru-RU" sz="2000" b="1" dirty="0" smtClean="0">
                <a:solidFill>
                  <a:schemeClr val="accent1"/>
                </a:solidFill>
              </a:rPr>
              <a:t>представление </a:t>
            </a:r>
            <a:r>
              <a:rPr lang="ru-RU" sz="2000" b="1" dirty="0" err="1" smtClean="0">
                <a:solidFill>
                  <a:schemeClr val="accent1"/>
                </a:solidFill>
              </a:rPr>
              <a:t>ППк</a:t>
            </a:r>
            <a:r>
              <a:rPr lang="ru-RU" sz="2000" b="1" dirty="0" smtClean="0"/>
              <a:t> на обучающегося.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</a:t>
            </a:r>
            <a:r>
              <a:rPr lang="ru-RU" b="1" dirty="0" smtClean="0"/>
              <a:t>. 3.3.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448655"/>
            <a:ext cx="8825659" cy="142817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Плановые заседания ППк проводятся… не реже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 раза </a:t>
            </a:r>
            <a:r>
              <a:rPr lang="ru-RU" sz="2000" b="1" dirty="0" smtClean="0"/>
              <a:t>в полугодие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для оценки динамики обучения </a:t>
            </a:r>
            <a:r>
              <a:rPr lang="ru-RU" sz="2000" b="1" dirty="0" smtClean="0"/>
              <a:t>и коррекции для внесения… изменений в рекомендации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</a:t>
            </a:r>
            <a:r>
              <a:rPr lang="ru-RU" b="1" dirty="0" smtClean="0"/>
              <a:t>3.4.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268540"/>
            <a:ext cx="8825659" cy="2328718"/>
          </a:xfrm>
        </p:spPr>
        <p:txBody>
          <a:bodyPr>
            <a:normAutofit/>
          </a:bodyPr>
          <a:lstStyle/>
          <a:p>
            <a:pPr indent="17463">
              <a:buNone/>
            </a:pPr>
            <a:r>
              <a:rPr lang="ru-RU" sz="2000" b="1" dirty="0" smtClean="0"/>
              <a:t>Внеплановые заседания ППк проводятся:</a:t>
            </a:r>
          </a:p>
          <a:p>
            <a:r>
              <a:rPr lang="ru-RU" sz="2000" b="1" dirty="0" smtClean="0"/>
              <a:t>При зачислении нового обучающегося, нуждающегося в сопровождении</a:t>
            </a:r>
          </a:p>
          <a:p>
            <a:r>
              <a:rPr lang="ru-RU" sz="2000" b="1" dirty="0" smtClean="0"/>
              <a:t>При … динамике обучения и развития</a:t>
            </a:r>
          </a:p>
          <a:p>
            <a:r>
              <a:rPr lang="ru-RU" sz="2000" b="1" dirty="0" smtClean="0"/>
              <a:t>При возникновении новых обстоятельств  обучения и развития</a:t>
            </a:r>
            <a:endParaRPr lang="ru-RU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 5.1.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434800"/>
            <a:ext cx="8825659" cy="2370282"/>
          </a:xfrm>
        </p:spPr>
        <p:txBody>
          <a:bodyPr>
            <a:normAutofit/>
          </a:bodyPr>
          <a:lstStyle/>
          <a:p>
            <a:pPr indent="17463" algn="just">
              <a:buNone/>
            </a:pPr>
            <a:r>
              <a:rPr lang="ru-RU" sz="2000" b="1" dirty="0" smtClean="0"/>
              <a:t>Рекомендации ППк </a:t>
            </a:r>
            <a:r>
              <a:rPr lang="ru-RU" sz="2000" b="1" dirty="0" smtClean="0"/>
              <a:t>для обучающегося с ОВЗ </a:t>
            </a:r>
            <a:r>
              <a:rPr lang="ru-RU" sz="2000" b="1" dirty="0" smtClean="0"/>
              <a:t>включают:</a:t>
            </a:r>
          </a:p>
          <a:p>
            <a:pPr algn="just"/>
            <a:r>
              <a:rPr lang="ru-RU" sz="2000" b="1" dirty="0" smtClean="0"/>
              <a:t>Разработку </a:t>
            </a:r>
            <a:r>
              <a:rPr lang="ru-RU" sz="2000" b="1" dirty="0" smtClean="0"/>
              <a:t>АООП</a:t>
            </a:r>
          </a:p>
          <a:p>
            <a:pPr algn="just"/>
            <a:r>
              <a:rPr lang="ru-RU" sz="2000" b="1" dirty="0" smtClean="0"/>
              <a:t>Разработку ИУП</a:t>
            </a:r>
          </a:p>
          <a:p>
            <a:pPr algn="just"/>
            <a:r>
              <a:rPr lang="ru-RU" sz="2000" b="1" dirty="0" smtClean="0"/>
              <a:t>Адаптация учебных  и контрольно-измерительных материалов</a:t>
            </a:r>
          </a:p>
          <a:p>
            <a:pPr algn="just"/>
            <a:r>
              <a:rPr lang="ru-RU" sz="2000" b="1" dirty="0" smtClean="0"/>
              <a:t>Предоставление услуг тьютора, ассистента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 5.2.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 algn="just">
              <a:buNone/>
            </a:pPr>
            <a:r>
              <a:rPr lang="ru-RU" b="1" dirty="0" smtClean="0"/>
              <a:t>Рекомендации </a:t>
            </a:r>
            <a:r>
              <a:rPr lang="ru-RU" b="1" dirty="0" err="1" smtClean="0"/>
              <a:t>ППк</a:t>
            </a:r>
            <a:r>
              <a:rPr lang="ru-RU" b="1" dirty="0" smtClean="0"/>
              <a:t> на основании медицинского заключения включают:</a:t>
            </a:r>
          </a:p>
          <a:p>
            <a:pPr algn="just"/>
            <a:r>
              <a:rPr lang="ru-RU" b="1" dirty="0" smtClean="0"/>
              <a:t>Доп. выходной</a:t>
            </a:r>
          </a:p>
          <a:p>
            <a:pPr algn="just"/>
            <a:r>
              <a:rPr lang="ru-RU" b="1" dirty="0" smtClean="0"/>
              <a:t>Доп. двигательная нагрузка</a:t>
            </a:r>
          </a:p>
          <a:p>
            <a:pPr algn="just"/>
            <a:r>
              <a:rPr lang="ru-RU" b="1" dirty="0" smtClean="0"/>
              <a:t>Доп. перерывы</a:t>
            </a:r>
          </a:p>
          <a:p>
            <a:pPr algn="just"/>
            <a:r>
              <a:rPr lang="ru-RU" b="1" dirty="0" smtClean="0"/>
              <a:t>Снижение объёма д/з</a:t>
            </a:r>
          </a:p>
          <a:p>
            <a:pPr algn="just"/>
            <a:r>
              <a:rPr lang="ru-RU" b="1" dirty="0" smtClean="0"/>
              <a:t>Предоставление услуг ассистента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 5.3.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434800"/>
            <a:ext cx="8825659" cy="2370282"/>
          </a:xfrm>
        </p:spPr>
        <p:txBody>
          <a:bodyPr>
            <a:normAutofit lnSpcReduction="10000"/>
          </a:bodyPr>
          <a:lstStyle/>
          <a:p>
            <a:pPr indent="17463" algn="just">
              <a:buNone/>
            </a:pPr>
            <a:r>
              <a:rPr lang="ru-RU" sz="2000" b="1" dirty="0" smtClean="0"/>
              <a:t>Рекомендации </a:t>
            </a:r>
            <a:r>
              <a:rPr lang="ru-RU" sz="2000" b="1" dirty="0" err="1" smtClean="0"/>
              <a:t>ППк</a:t>
            </a:r>
            <a:r>
              <a:rPr lang="ru-RU" sz="2000" b="1" dirty="0" smtClean="0"/>
              <a:t> по организации сопровождения в соответствии со ст. 42 273-ФЗ включают:</a:t>
            </a: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Проведение индивидуальных и групповых занятий</a:t>
            </a:r>
          </a:p>
          <a:p>
            <a:pPr algn="just"/>
            <a:r>
              <a:rPr lang="ru-RU" sz="2000" b="1" dirty="0" smtClean="0"/>
              <a:t>Разработку ИУП</a:t>
            </a:r>
          </a:p>
          <a:p>
            <a:pPr algn="just"/>
            <a:r>
              <a:rPr lang="ru-RU" sz="2000" b="1" dirty="0" smtClean="0"/>
              <a:t>Адаптация учебных  и контрольно-измерительных материалов</a:t>
            </a:r>
          </a:p>
          <a:p>
            <a:pPr algn="just"/>
            <a:r>
              <a:rPr lang="ru-RU" sz="2000" b="1" dirty="0" smtClean="0"/>
              <a:t>Профилактику девиантного поведения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8485" y="2452291"/>
            <a:ext cx="6941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Распоряжение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Минпросвещения России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от 09 сентября 2019 года № Р-93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«Об утверждении примерного Положения о психолого-педагогическом  консилиуме образовательной организации»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Распоряжение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213120"/>
            <a:ext cx="8825659" cy="191308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1. Утвердить примерное Положение о </a:t>
            </a:r>
            <a:r>
              <a:rPr lang="ru-RU" sz="2000" b="1" dirty="0" err="1" smtClean="0"/>
              <a:t>ППк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smtClean="0"/>
              <a:t>2. ОИВ субъектов РФ организовать работу  ОО по созданию и функционированию </a:t>
            </a:r>
            <a:r>
              <a:rPr lang="ru-RU" sz="2000" b="1" dirty="0" err="1" smtClean="0"/>
              <a:t>ППк</a:t>
            </a:r>
            <a:r>
              <a:rPr lang="ru-RU" sz="2000" b="1" dirty="0" smtClean="0"/>
              <a:t> в соответствии с примерным Положением; </a:t>
            </a:r>
            <a:r>
              <a:rPr lang="ru-RU" sz="2000" b="1" dirty="0" smtClean="0">
                <a:solidFill>
                  <a:schemeClr val="accent1"/>
                </a:solidFill>
              </a:rPr>
              <a:t>отчитаться в Минпросвещения до 01 августа 2020 года.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2.1.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462510"/>
            <a:ext cx="8825659" cy="124806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 smtClean="0"/>
              <a:t>ППк</a:t>
            </a:r>
            <a:r>
              <a:rPr lang="ru-RU" sz="2000" b="1" dirty="0" smtClean="0"/>
              <a:t> создаётся на базе организации, осуществляющей образовательную деятельность </a:t>
            </a:r>
            <a:r>
              <a:rPr lang="ru-RU" sz="2000" b="1" dirty="0" smtClean="0">
                <a:solidFill>
                  <a:schemeClr val="accent1"/>
                </a:solidFill>
              </a:rPr>
              <a:t>любого типа и вида независимо от её организационно-правовой формы</a:t>
            </a:r>
            <a:r>
              <a:rPr lang="ru-RU" sz="2000" b="1" dirty="0" smtClean="0"/>
              <a:t>…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2.4.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573350"/>
            <a:ext cx="8825659" cy="98482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Состав ППК:  … </a:t>
            </a:r>
            <a:r>
              <a:rPr lang="ru-RU" sz="2000" b="1" dirty="0" smtClean="0">
                <a:solidFill>
                  <a:schemeClr val="accent1"/>
                </a:solidFill>
              </a:rPr>
              <a:t>педагог-психолог, учитель-логопед, учитель-дефектолог, социальный педагог</a:t>
            </a:r>
            <a:r>
              <a:rPr lang="ru-RU" sz="2000" b="1" dirty="0" smtClean="0"/>
              <a:t>…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21" y="2818904"/>
            <a:ext cx="8096307" cy="123110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a typeface="Segoe UI" pitchFamily="34" charset="0"/>
                <a:cs typeface="Segoe UI" pitchFamily="34" charset="0"/>
              </a:rPr>
              <a:t>Протокол Совета Минпросвещения РФ по вопросам образования детей с ОВЗ и инвалидностью от 28 мая 2019 года № ОВ-8/07пр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5.1 Протокола № ОВ-8/07пр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240830"/>
            <a:ext cx="8825659" cy="2093191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ОИВ субъектов РФ и ОМСУ, осуществляющим управление в сфере образования, обеспечить </a:t>
            </a:r>
            <a:r>
              <a:rPr lang="ru-RU" sz="2000" b="1" dirty="0" smtClean="0">
                <a:solidFill>
                  <a:schemeClr val="accent1"/>
                </a:solidFill>
              </a:rPr>
              <a:t>неукоснительное исполнение подведомственными ОО</a:t>
            </a:r>
            <a:r>
              <a:rPr lang="ru-RU" sz="2000" b="1" dirty="0" smtClean="0"/>
              <a:t> приказов Минобрнауки РФ от 30 августа 2013 года № </a:t>
            </a:r>
            <a:r>
              <a:rPr lang="ru-RU" sz="2000" b="1" dirty="0" smtClean="0">
                <a:solidFill>
                  <a:schemeClr val="accent1"/>
                </a:solidFill>
              </a:rPr>
              <a:t>1014</a:t>
            </a:r>
            <a:r>
              <a:rPr lang="ru-RU" sz="2000" b="1" dirty="0" smtClean="0"/>
              <a:t> и № </a:t>
            </a:r>
            <a:r>
              <a:rPr lang="ru-RU" sz="2000" b="1" dirty="0" smtClean="0">
                <a:solidFill>
                  <a:schemeClr val="accent1"/>
                </a:solidFill>
              </a:rPr>
              <a:t>1015</a:t>
            </a:r>
            <a:r>
              <a:rPr lang="ru-RU" sz="2000" b="1" dirty="0" smtClean="0"/>
              <a:t> в части введения в штатные расписания ОО ставок специалистов психолого-педагогического сопровождения…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2.7.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171555"/>
            <a:ext cx="8825659" cy="177453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Коллегиальное решение </a:t>
            </a:r>
            <a:r>
              <a:rPr lang="ru-RU" sz="2000" b="1" dirty="0" err="1" smtClean="0"/>
              <a:t>ППк</a:t>
            </a:r>
            <a:r>
              <a:rPr lang="ru-RU" sz="2000" b="1" dirty="0" smtClean="0"/>
              <a:t>… фиксируется в заключении. Заключение… содержит коллегиальный вывод с соответствующими рекомендациями, которые </a:t>
            </a:r>
            <a:r>
              <a:rPr lang="ru-RU" sz="2000" b="1" dirty="0" smtClean="0">
                <a:solidFill>
                  <a:schemeClr val="accent1"/>
                </a:solidFill>
              </a:rPr>
              <a:t>являются основанием для реализации психолого-педагогического сопровождения обследованного обучающегося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 2.7.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3310105"/>
            <a:ext cx="8825659" cy="1303482"/>
          </a:xfrm>
        </p:spPr>
        <p:txBody>
          <a:bodyPr/>
          <a:lstStyle/>
          <a:p>
            <a:r>
              <a:rPr lang="ru-RU" b="1" dirty="0" smtClean="0"/>
              <a:t>В случае несогласия родителей (законных представителей) с … заключением </a:t>
            </a:r>
            <a:r>
              <a:rPr lang="ru-RU" b="1" dirty="0" err="1" smtClean="0"/>
              <a:t>ППк</a:t>
            </a:r>
            <a:r>
              <a:rPr lang="ru-RU" b="1" dirty="0" smtClean="0"/>
              <a:t>, … образовательный процесс осуществляется по ранее определённому образовательному маршруту в соответствии с ФГОС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1231</TotalTime>
  <Words>399</Words>
  <Application>Microsoft Office PowerPoint</Application>
  <PresentationFormat>Произвольный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Ion Boardroom</vt:lpstr>
      <vt:lpstr>Слайд 1</vt:lpstr>
      <vt:lpstr>Слайд 2</vt:lpstr>
      <vt:lpstr>Распоряжение</vt:lpstr>
      <vt:lpstr>п. 2.1.</vt:lpstr>
      <vt:lpstr>п. 2.4.</vt:lpstr>
      <vt:lpstr>Слайд 6</vt:lpstr>
      <vt:lpstr>п. 5.1 Протокола № ОВ-8/07пр </vt:lpstr>
      <vt:lpstr>п. 2.7.</vt:lpstr>
      <vt:lpstr>п. 2.7.</vt:lpstr>
      <vt:lpstr>п. 2.8.</vt:lpstr>
      <vt:lpstr>п. 3.3.</vt:lpstr>
      <vt:lpstr>п. 3.4.</vt:lpstr>
      <vt:lpstr>п. 5.1.</vt:lpstr>
      <vt:lpstr>п. 5.2.</vt:lpstr>
      <vt:lpstr>п. 5.3.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Александр</dc:creator>
  <cp:lastModifiedBy>Александр</cp:lastModifiedBy>
  <cp:revision>132</cp:revision>
  <dcterms:created xsi:type="dcterms:W3CDTF">2014-09-12T02:10:31Z</dcterms:created>
  <dcterms:modified xsi:type="dcterms:W3CDTF">2020-03-04T02:39:03Z</dcterms:modified>
</cp:coreProperties>
</file>